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44" r:id="rId2"/>
    <p:sldId id="645" r:id="rId3"/>
    <p:sldId id="669" r:id="rId4"/>
    <p:sldId id="661" r:id="rId5"/>
    <p:sldId id="665" r:id="rId6"/>
    <p:sldId id="666" r:id="rId7"/>
    <p:sldId id="667" r:id="rId8"/>
    <p:sldId id="670" r:id="rId9"/>
    <p:sldId id="663" r:id="rId10"/>
    <p:sldId id="662" r:id="rId11"/>
    <p:sldId id="664" r:id="rId12"/>
    <p:sldId id="674" r:id="rId13"/>
    <p:sldId id="675" r:id="rId14"/>
    <p:sldId id="676" r:id="rId15"/>
    <p:sldId id="660" r:id="rId16"/>
    <p:sldId id="668" r:id="rId17"/>
    <p:sldId id="672" r:id="rId18"/>
    <p:sldId id="671" r:id="rId19"/>
    <p:sldId id="655" r:id="rId20"/>
    <p:sldId id="657" r:id="rId21"/>
    <p:sldId id="656" r:id="rId22"/>
    <p:sldId id="658" r:id="rId23"/>
    <p:sldId id="673" r:id="rId24"/>
    <p:sldId id="65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66"/>
    <a:srgbClr val="0033CC"/>
    <a:srgbClr val="3399FF"/>
    <a:srgbClr val="FFFF99"/>
    <a:srgbClr val="990000"/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2" autoAdjust="0"/>
    <p:restoredTop sz="71039" autoAdjust="0"/>
  </p:normalViewPr>
  <p:slideViewPr>
    <p:cSldViewPr>
      <p:cViewPr varScale="1">
        <p:scale>
          <a:sx n="65" d="100"/>
          <a:sy n="65" d="100"/>
        </p:scale>
        <p:origin x="-896" y="-104"/>
      </p:cViewPr>
      <p:guideLst>
        <p:guide orient="horz" pos="2160"/>
        <p:guide pos="326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8" d="100"/>
          <a:sy n="148" d="100"/>
        </p:scale>
        <p:origin x="-4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GSKBACBCIFIS\Invasives_Synology\Projects\SAHM_STsim_course\SAHM%20course%20attenda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IGSKBACBCIFIS\Invasives_Synology\Projects\SAHM_STsim_course\RAM%20sess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[SAHM course attendance.xlsx]Sheet1!PivotTable1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Agency </a:t>
            </a:r>
            <a:r>
              <a:rPr lang="en-US" dirty="0" smtClean="0"/>
              <a:t>participation </a:t>
            </a:r>
            <a:br>
              <a:rPr lang="en-US" dirty="0" smtClean="0"/>
            </a:br>
            <a:r>
              <a:rPr lang="en-US" dirty="0" smtClean="0"/>
              <a:t>Sept 2013 to Mar 2015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Sheet1!$A$4:$A$12</c:f>
              <c:strCache>
                <c:ptCount val="8"/>
                <c:pt idx="0">
                  <c:v>CSC</c:v>
                </c:pt>
                <c:pt idx="1">
                  <c:v>DOI</c:v>
                </c:pt>
                <c:pt idx="2">
                  <c:v>NASA</c:v>
                </c:pt>
                <c:pt idx="3">
                  <c:v>NGO</c:v>
                </c:pt>
                <c:pt idx="4">
                  <c:v>State</c:v>
                </c:pt>
                <c:pt idx="5">
                  <c:v>University</c:v>
                </c:pt>
                <c:pt idx="6">
                  <c:v>USDA</c:v>
                </c:pt>
                <c:pt idx="7">
                  <c:v>Other</c:v>
                </c:pt>
              </c:strCache>
            </c:strRef>
          </c:cat>
          <c:val>
            <c:numRef>
              <c:f>Sheet1!$B$4:$B$12</c:f>
              <c:numCache>
                <c:formatCode>General</c:formatCode>
                <c:ptCount val="8"/>
                <c:pt idx="0">
                  <c:v>10.0</c:v>
                </c:pt>
                <c:pt idx="1">
                  <c:v>7.0</c:v>
                </c:pt>
                <c:pt idx="2">
                  <c:v>4.0</c:v>
                </c:pt>
                <c:pt idx="3">
                  <c:v>7.0</c:v>
                </c:pt>
                <c:pt idx="4">
                  <c:v>5.0</c:v>
                </c:pt>
                <c:pt idx="5">
                  <c:v>12.0</c:v>
                </c:pt>
                <c:pt idx="6">
                  <c:v>7.0</c:v>
                </c:pt>
                <c:pt idx="7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86236888"/>
        <c:axId val="-2144164488"/>
      </c:barChart>
      <c:catAx>
        <c:axId val="-208623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164488"/>
        <c:crosses val="autoZero"/>
        <c:auto val="1"/>
        <c:lblAlgn val="ctr"/>
        <c:lblOffset val="100"/>
        <c:noMultiLvlLbl val="0"/>
      </c:catAx>
      <c:valAx>
        <c:axId val="-214416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23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RAM sessions</a:t>
            </a:r>
            <a:r>
              <a:rPr lang="en-US" baseline="0" dirty="0"/>
              <a:t> 2011-</a:t>
            </a:r>
            <a:r>
              <a:rPr lang="en-US" baseline="0" dirty="0" smtClean="0"/>
              <a:t>2014*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Sheet2!$E$4:$E$13</c:f>
              <c:strCache>
                <c:ptCount val="10"/>
                <c:pt idx="0">
                  <c:v>APHIS</c:v>
                </c:pt>
                <c:pt idx="1">
                  <c:v>CNHP</c:v>
                </c:pt>
                <c:pt idx="2">
                  <c:v>CSU</c:v>
                </c:pt>
                <c:pt idx="3">
                  <c:v>DEVELOP</c:v>
                </c:pt>
                <c:pt idx="4">
                  <c:v>FWS</c:v>
                </c:pt>
                <c:pt idx="5">
                  <c:v>Interagency</c:v>
                </c:pt>
                <c:pt idx="6">
                  <c:v>NPS</c:v>
                </c:pt>
                <c:pt idx="7">
                  <c:v>USFS</c:v>
                </c:pt>
                <c:pt idx="8">
                  <c:v>USGS</c:v>
                </c:pt>
                <c:pt idx="9">
                  <c:v>State</c:v>
                </c:pt>
              </c:strCache>
            </c:strRef>
          </c:cat>
          <c:val>
            <c:numRef>
              <c:f>Sheet2!$F$4:$F$13</c:f>
              <c:numCache>
                <c:formatCode>General</c:formatCode>
                <c:ptCount val="10"/>
                <c:pt idx="0">
                  <c:v>7.0</c:v>
                </c:pt>
                <c:pt idx="1">
                  <c:v>1.0</c:v>
                </c:pt>
                <c:pt idx="2">
                  <c:v>5.0</c:v>
                </c:pt>
                <c:pt idx="3">
                  <c:v>4.0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8.0</c:v>
                </c:pt>
                <c:pt idx="9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85139224"/>
        <c:axId val="-2085328904"/>
      </c:barChart>
      <c:catAx>
        <c:axId val="-2085139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328904"/>
        <c:crosses val="autoZero"/>
        <c:auto val="1"/>
        <c:lblAlgn val="ctr"/>
        <c:lblOffset val="100"/>
        <c:noMultiLvlLbl val="0"/>
      </c:catAx>
      <c:valAx>
        <c:axId val="-208532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13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98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805FCB9-9CEF-4C66-BCD3-72F5B5E7AD37}" type="datetime2">
              <a:rPr lang="en-US"/>
              <a:pPr/>
              <a:t>Wednesday, April 22, 15</a:t>
            </a:fld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AB9913D-7914-415E-B488-6E09186DA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849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sagemap.wr.usgs.gov/wbea.aspx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5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6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components</a:t>
            </a:r>
            <a:r>
              <a:rPr lang="en-US" baseline="0" dirty="0" smtClean="0"/>
              <a:t> of the species distribution modeling under climate change.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</a:t>
            </a:r>
            <a:r>
              <a:rPr lang="en-US" baseline="0" dirty="0" smtClean="0"/>
              <a:t> how observations of a species or “management target” at point locations can be merged with “predictor layers” through a modeling algorithm to create a map of suitability.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5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It is important to bring experts for each component together in the co-production of knowledge.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B3D7-E701-4CA3-A8C9-7EEF542C9A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07DD3-6E1F-AF45-B6BB-8DB112BA30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4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data are from: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  <a:hlinkClick r:id="rId3"/>
              </a:rPr>
              <a:t>http://sagemap.wr.usgs.gov/wbea.aspx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They are: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a.      asage_1km is the proportion of all sagebrush in a 1km moving window.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b.      cfrst_18km is the proportion of all coniferous forest in a 18km moving window.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c.       mix_18km is the proportion of all mixed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shrubland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in a 18km moving window.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d.      ndvi_270 is average NDVI in a 0.27km moving window.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e.      rddens_18km is the road density in a 18km moving window.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f.        tri_18km is a topographic ruggedness index at a 18 km scale.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g.     abs_1km is the proportion of big sagebrush in a 1km moving window.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h.     rip_540 is the proportion of riparian in a 540 m moving window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05FCB9-9CEF-4C66-BCD3-72F5B5E7AD37}" type="datetime2">
              <a:rPr lang="en-US" smtClean="0"/>
              <a:pPr/>
              <a:t>Wednesday, April 22, 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9913D-7914-415E-B488-6E09186DAC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07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05FCB9-9CEF-4C66-BCD3-72F5B5E7AD37}" type="datetime2">
              <a:rPr lang="en-US" smtClean="0"/>
              <a:pPr/>
              <a:t>Wednesday, April 22, 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B9913D-7914-415E-B488-6E09186DAC9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8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trainings</a:t>
            </a:r>
            <a:r>
              <a:rPr lang="en-US" baseline="0" dirty="0" smtClean="0"/>
              <a:t> since operational with 53 attendees</a:t>
            </a:r>
          </a:p>
          <a:p>
            <a:r>
              <a:rPr lang="en-US" baseline="0" dirty="0" smtClean="0"/>
              <a:t>Pre-operational trainings included June 2012 to NASA DEVELOP students; June 2012 to FWS and Colorado View; Oct 2012 to CSU graduate students; Jan 2013 to mix of government agency representatives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9BC9-9FBF-4DC4-8746-292352645D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4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Affiliated with both USGS and</a:t>
            </a:r>
            <a:r>
              <a:rPr lang="en-US" baseline="0" dirty="0" smtClean="0"/>
              <a:t> CSU; served as mentor on several projects between Summer 2012 and now; utilize the RAM and SAHM; several </a:t>
            </a:r>
            <a:r>
              <a:rPr lang="en-US" baseline="0" dirty="0" err="1" smtClean="0"/>
              <a:t>DEVELOPers</a:t>
            </a:r>
            <a:r>
              <a:rPr lang="en-US" baseline="0" dirty="0" smtClean="0"/>
              <a:t> have attended SAHM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29BC9-9FBF-4DC4-8746-292352645D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6052CC-4113-4A42-9058-179D7F720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74F216-6F8B-4E61-9CF9-63F88764DA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846DFC-7034-406A-B645-22B82734D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096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fld id="{AA6C6C1F-8CC9-4A17-A698-1446E5BCE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848600" y="6096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fld id="{5B40AF21-AD46-4011-9BF6-E099BFC9E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096000"/>
            <a:ext cx="685800" cy="304800"/>
          </a:xfrm>
        </p:spPr>
        <p:txBody>
          <a:bodyPr/>
          <a:lstStyle>
            <a:lvl1pPr>
              <a:defRPr/>
            </a:lvl1pPr>
          </a:lstStyle>
          <a:p>
            <a:fld id="{07960098-705A-4271-9FCF-7CCCA1317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B26000-4264-4260-8E06-5DBD8B18DD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1FC0A5-31BB-412C-B82E-CAA3E016FB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607A08-1BE2-4FDA-AC77-D97261A36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20E518-207B-4F17-95C8-EAE30183F1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623AD-994F-4FF0-8EDB-B88BAE65AB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5BD85E-EDEA-474F-BF0D-DEF18F48F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57D8E1-1652-4617-869B-140C883E02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286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09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620AC6A5-91B2-4C77-B8AF-AE0E0ACFC4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3429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4572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028700" indent="-28575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tiff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s.computer.org/debull/A13dec/p31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tiff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9" Type="http://schemas.openxmlformats.org/officeDocument/2006/relationships/image" Target="../media/image18.jpeg"/><Relationship Id="rId10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 CSC logo small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76201"/>
            <a:ext cx="4419600" cy="2568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743200"/>
            <a:ext cx="883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The USGS Resource for Advanced Modeling: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Developing an operational capacity</a:t>
            </a:r>
          </a:p>
          <a:p>
            <a:pPr algn="ctr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Jeff Morisette</a:t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</a:b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Director, DOI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North Central Climate Science Center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  <a:p>
            <a:pPr algn="ctr"/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NASA Biodiversity Team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meeting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College Park, MD  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/>
                <a:cs typeface="Garamond"/>
              </a:rPr>
              <a:t>Earth Day 2015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aramond"/>
              <a:cs typeface="Garamond"/>
            </a:endParaRP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458200" y="6477000"/>
            <a:ext cx="685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B23623AD-994F-4FF0-8EDB-B88BAE65AB37}" type="slidenum">
              <a:rPr lang="en-US" sz="1600" b="0" smtClean="0">
                <a:latin typeface="+mn-lt"/>
              </a:rPr>
              <a:pPr algn="r"/>
              <a:t>1</a:t>
            </a:fld>
            <a:endParaRPr lang="en-US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331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7848600" cy="5384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295400"/>
          </a:xfrm>
        </p:spPr>
        <p:txBody>
          <a:bodyPr/>
          <a:lstStyle/>
          <a:p>
            <a:r>
              <a:rPr lang="en-US" dirty="0" smtClean="0"/>
              <a:t>Research: Background and Modeling options, Cheat grass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0" y="1752600"/>
            <a:ext cx="4089400" cy="2564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000-4264-4260-8E06-5DBD8B18DD1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255248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2"/>
            <a:ext cx="54864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276600"/>
            <a:ext cx="477520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3680" y="4561727"/>
            <a:ext cx="3799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latin typeface="+mn-lt"/>
              </a:rPr>
              <a:t>VisWall</a:t>
            </a:r>
            <a:r>
              <a:rPr lang="en-US" b="0" dirty="0" smtClean="0">
                <a:latin typeface="+mn-lt"/>
              </a:rPr>
              <a:t> enabled visualization of results from four background methods by six model algorithms 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93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Response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000-4264-4260-8E06-5DBD8B18DD1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8991600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58200" y="6096000"/>
            <a:ext cx="685800" cy="304800"/>
          </a:xfrm>
        </p:spPr>
        <p:txBody>
          <a:bodyPr/>
          <a:lstStyle/>
          <a:p>
            <a:fld id="{88B26000-4264-4260-8E06-5DBD8B18DD1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7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440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5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/>
          <a:lstStyle/>
          <a:p>
            <a:r>
              <a:rPr lang="en-US" dirty="0" smtClean="0"/>
              <a:t>Research on Visualizing Response Curves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000-4264-4260-8E06-5DBD8B18DD1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00" y="1703396"/>
            <a:ext cx="2641600" cy="20304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228" y="6400800"/>
            <a:ext cx="8810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Using Maximum Topology Matching to Explore Differences in Species Distribution Models, </a:t>
            </a:r>
            <a:r>
              <a:rPr lang="en-US" sz="1400" dirty="0" err="1">
                <a:latin typeface="Garamond"/>
                <a:cs typeface="Garamond"/>
              </a:rPr>
              <a:t>Poco</a:t>
            </a:r>
            <a:r>
              <a:rPr lang="en-US" sz="1400" dirty="0">
                <a:latin typeface="Garamond"/>
                <a:cs typeface="Garamond"/>
              </a:rPr>
              <a:t> et al. VIS 2015.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956292" y="1524000"/>
            <a:ext cx="6169565" cy="4876800"/>
            <a:chOff x="2286000" y="2667000"/>
            <a:chExt cx="4493165" cy="3594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2667000"/>
              <a:ext cx="2258713" cy="35941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2667000"/>
              <a:ext cx="2207165" cy="359410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733800"/>
            <a:ext cx="2547257" cy="20304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1066800"/>
            <a:ext cx="114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Theory</a:t>
            </a:r>
            <a:endParaRPr lang="en-US" b="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1066800"/>
            <a:ext cx="1382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j-lt"/>
              </a:rPr>
              <a:t>Example</a:t>
            </a: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529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26622"/>
            <a:ext cx="7141762" cy="5521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36406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Garamond"/>
                <a:cs typeface="Garamond"/>
              </a:rPr>
              <a:t>Miller, B. W., and J. T. Morisette. 2014. Integrating research tools to support the management of social-ecological systems under climate change. </a:t>
            </a:r>
            <a:r>
              <a:rPr lang="en-US" sz="1200" i="1" dirty="0">
                <a:latin typeface="Garamond"/>
                <a:cs typeface="Garamond"/>
              </a:rPr>
              <a:t>Ecology and Society </a:t>
            </a:r>
            <a:r>
              <a:rPr lang="en-US" sz="1200" b="1" dirty="0">
                <a:latin typeface="Garamond"/>
                <a:cs typeface="Garamond"/>
              </a:rPr>
              <a:t>19</a:t>
            </a:r>
            <a:r>
              <a:rPr lang="en-US" sz="1200" dirty="0">
                <a:latin typeface="Garamond"/>
                <a:cs typeface="Garamond"/>
              </a:rPr>
              <a:t>(3): 41. http://</a:t>
            </a:r>
            <a:r>
              <a:rPr lang="en-US" sz="1200" dirty="0" err="1">
                <a:latin typeface="Garamond"/>
                <a:cs typeface="Garamond"/>
              </a:rPr>
              <a:t>dx.doi.org</a:t>
            </a:r>
            <a:r>
              <a:rPr lang="en-US" sz="1200" dirty="0">
                <a:latin typeface="Garamond"/>
                <a:cs typeface="Garamond"/>
              </a:rPr>
              <a:t>/10.5751/ES-06813-190341 </a:t>
            </a:r>
          </a:p>
          <a:p>
            <a:endParaRPr lang="en-US" sz="1200" dirty="0">
              <a:latin typeface="Garamond"/>
              <a:cs typeface="Garamon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304800"/>
            <a:ext cx="2819400" cy="5867400"/>
            <a:chOff x="381000" y="381000"/>
            <a:chExt cx="2819400" cy="58674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81000" y="381000"/>
              <a:ext cx="2819400" cy="5867400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457200"/>
              <a:ext cx="153028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+mj-lt"/>
                </a:rPr>
                <a:t>NPS Scenario </a:t>
              </a:r>
              <a:br>
                <a:rPr lang="en-US" sz="1600" dirty="0" smtClean="0">
                  <a:solidFill>
                    <a:srgbClr val="008000"/>
                  </a:solidFill>
                  <a:latin typeface="+mj-lt"/>
                </a:rPr>
              </a:br>
              <a:r>
                <a:rPr lang="en-US" sz="1600" dirty="0" smtClean="0">
                  <a:solidFill>
                    <a:srgbClr val="008000"/>
                  </a:solidFill>
                  <a:latin typeface="+mj-lt"/>
                </a:rPr>
                <a:t>Planning </a:t>
              </a:r>
              <a:br>
                <a:rPr lang="en-US" sz="1600" dirty="0" smtClean="0">
                  <a:solidFill>
                    <a:srgbClr val="008000"/>
                  </a:solidFill>
                  <a:latin typeface="+mj-lt"/>
                </a:rPr>
              </a:br>
              <a:r>
                <a:rPr lang="en-US" sz="1600" dirty="0" smtClean="0">
                  <a:solidFill>
                    <a:srgbClr val="008000"/>
                  </a:solidFill>
                  <a:latin typeface="+mj-lt"/>
                </a:rPr>
                <a:t>Workshops</a:t>
              </a:r>
              <a:endParaRPr lang="en-US" sz="1600" dirty="0">
                <a:solidFill>
                  <a:srgbClr val="008000"/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6200" y="228600"/>
            <a:ext cx="3581400" cy="2819400"/>
            <a:chOff x="3886200" y="381000"/>
            <a:chExt cx="3581400" cy="25908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886200" y="381000"/>
              <a:ext cx="2438400" cy="2590800"/>
            </a:xfrm>
            <a:prstGeom prst="rect">
              <a:avLst/>
            </a:prstGeom>
            <a:noFill/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3600" y="616803"/>
              <a:ext cx="1524000" cy="10772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  <a:latin typeface="+mj-lt"/>
                </a:rPr>
                <a:t>NASA </a:t>
              </a:r>
              <a:br>
                <a:rPr lang="en-US" sz="1600" dirty="0" smtClean="0">
                  <a:solidFill>
                    <a:srgbClr val="0033CC"/>
                  </a:solidFill>
                  <a:latin typeface="+mj-lt"/>
                </a:rPr>
              </a:br>
              <a:r>
                <a:rPr lang="en-US" sz="1600" dirty="0" smtClean="0">
                  <a:solidFill>
                    <a:srgbClr val="0033CC"/>
                  </a:solidFill>
                  <a:latin typeface="+mj-lt"/>
                </a:rPr>
                <a:t>Biodiversity</a:t>
              </a:r>
              <a:br>
                <a:rPr lang="en-US" sz="1600" dirty="0" smtClean="0">
                  <a:solidFill>
                    <a:srgbClr val="0033CC"/>
                  </a:solidFill>
                  <a:latin typeface="+mj-lt"/>
                </a:rPr>
              </a:br>
              <a:r>
                <a:rPr lang="en-US" sz="1600" dirty="0" smtClean="0">
                  <a:solidFill>
                    <a:srgbClr val="0033CC"/>
                  </a:solidFill>
                  <a:latin typeface="+mj-lt"/>
                </a:rPr>
                <a:t>Project</a:t>
              </a:r>
              <a:br>
                <a:rPr lang="en-US" sz="1600" dirty="0" smtClean="0">
                  <a:solidFill>
                    <a:srgbClr val="0033CC"/>
                  </a:solidFill>
                  <a:latin typeface="+mj-lt"/>
                </a:rPr>
              </a:br>
              <a:r>
                <a:rPr lang="en-US" sz="1600" dirty="0" smtClean="0">
                  <a:solidFill>
                    <a:srgbClr val="0033CC"/>
                  </a:solidFill>
                  <a:latin typeface="+mj-lt"/>
                </a:rPr>
                <a:t>&amp; SAHM</a:t>
              </a:r>
              <a:endParaRPr lang="en-US" sz="1600" dirty="0">
                <a:solidFill>
                  <a:srgbClr val="0033CC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0" y="2057400"/>
            <a:ext cx="3581400" cy="2514600"/>
            <a:chOff x="3810000" y="2057400"/>
            <a:chExt cx="3581400" cy="25146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10000" y="2057400"/>
              <a:ext cx="2209800" cy="21336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3248561"/>
              <a:ext cx="1524000" cy="132343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+mj-lt"/>
                </a:rPr>
                <a:t>Paper in press on White Bark Pine (Miller, Hansen, et al)</a:t>
              </a:r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71600" y="76200"/>
            <a:ext cx="6290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DOI North Central Climate Science Center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Integrated Research Tool Framework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36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505200"/>
            <a:ext cx="8839200" cy="3200400"/>
          </a:xfrm>
        </p:spPr>
        <p:txBody>
          <a:bodyPr/>
          <a:lstStyle/>
          <a:p>
            <a:pPr marL="342900" lvl="0" indent="-342900">
              <a:buFont typeface="Arial"/>
              <a:buChar char="•"/>
            </a:pPr>
            <a:r>
              <a:rPr lang="en-US" dirty="0">
                <a:effectLst/>
              </a:rPr>
              <a:t>Created and maintain credentials on the NASA NAS system at AMES as part of the NEX users group.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 smtClean="0">
                <a:effectLst/>
              </a:rPr>
              <a:t>Developed Python </a:t>
            </a:r>
            <a:r>
              <a:rPr lang="en-US" dirty="0">
                <a:effectLst/>
              </a:rPr>
              <a:t>code to calculate custom climate metrics from the NEX DCP30 CMIP5 data as well as the 800m PRISM </a:t>
            </a:r>
            <a:r>
              <a:rPr lang="en-US" dirty="0" smtClean="0">
                <a:effectLst/>
              </a:rPr>
              <a:t>time series (bioclimatic variables, </a:t>
            </a:r>
            <a:r>
              <a:rPr lang="en-US" dirty="0">
                <a:effectLst/>
              </a:rPr>
              <a:t>seasonal and monthly averages, </a:t>
            </a:r>
            <a:r>
              <a:rPr lang="en-US" dirty="0" err="1">
                <a:effectLst/>
              </a:rPr>
              <a:t>etc</a:t>
            </a:r>
            <a:r>
              <a:rPr lang="en-US" dirty="0">
                <a:effectLst/>
              </a:rPr>
              <a:t> and changing the start and end point of </a:t>
            </a:r>
            <a:r>
              <a:rPr lang="en-US" dirty="0" smtClean="0">
                <a:effectLst/>
              </a:rPr>
              <a:t>calculation)</a:t>
            </a:r>
            <a:endParaRPr lang="en-US" dirty="0">
              <a:effectLst/>
            </a:endParaRPr>
          </a:p>
          <a:p>
            <a:pPr marL="342900" lvl="0" indent="-342900">
              <a:buFont typeface="Arial"/>
              <a:buChar char="•"/>
            </a:pPr>
            <a:r>
              <a:rPr lang="en-US" dirty="0" smtClean="0">
                <a:effectLst/>
              </a:rPr>
              <a:t>Processing </a:t>
            </a:r>
            <a:r>
              <a:rPr lang="en-US" dirty="0">
                <a:effectLst/>
              </a:rPr>
              <a:t>multiple </a:t>
            </a:r>
            <a:r>
              <a:rPr lang="en-US" dirty="0" smtClean="0">
                <a:effectLst/>
              </a:rPr>
              <a:t>models and emission scenarios </a:t>
            </a:r>
            <a:r>
              <a:rPr lang="en-US" dirty="0">
                <a:effectLst/>
              </a:rPr>
              <a:t>simultaneously.</a:t>
            </a:r>
          </a:p>
          <a:p>
            <a:pPr marL="342900" lvl="0" indent="-342900">
              <a:buFont typeface="Arial"/>
              <a:buChar char="•"/>
            </a:pPr>
            <a:r>
              <a:rPr lang="en-US" dirty="0" smtClean="0">
                <a:effectLst/>
              </a:rPr>
              <a:t>Develop local post-processing code ingest </a:t>
            </a:r>
            <a:r>
              <a:rPr lang="en-US" dirty="0" err="1" smtClean="0">
                <a:effectLst/>
              </a:rPr>
              <a:t>int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VisTrails</a:t>
            </a:r>
            <a:r>
              <a:rPr lang="en-US" dirty="0">
                <a:effectLst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7391400" cy="315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A6A6A6"/>
                </a:solidFill>
              </a:rPr>
              <a:t>Background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A6A6A6"/>
                </a:solidFill>
              </a:rPr>
              <a:t>Current research themes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rgbClr val="A6A6A6"/>
                </a:solidFill>
              </a:rPr>
              <a:t>Background selection methods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rgbClr val="A6A6A6"/>
                </a:solidFill>
              </a:rPr>
              <a:t>Visualizing response curves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rgbClr val="A6A6A6"/>
                </a:solidFill>
              </a:rPr>
              <a:t>Linking species distribution and simulation modeling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rgbClr val="A6A6A6"/>
                </a:solidFill>
              </a:rPr>
              <a:t>Remote computation of predictor layers</a:t>
            </a:r>
            <a:endParaRPr lang="en-US" dirty="0">
              <a:solidFill>
                <a:srgbClr val="A6A6A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Operational Capacity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Software for Assisted Habitat Modeling (SAHM) training every 6 months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RAM utilization by DOI and other stakeholders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RAM utilization by NASA DEVELOP Central US node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New USGS initiative on Eco-Drought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579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919" y="327330"/>
            <a:ext cx="4352973" cy="1325563"/>
          </a:xfrm>
        </p:spPr>
        <p:txBody>
          <a:bodyPr/>
          <a:lstStyle/>
          <a:p>
            <a:r>
              <a:rPr lang="en-US" dirty="0" smtClean="0"/>
              <a:t>Operational SAHM </a:t>
            </a:r>
            <a:br>
              <a:rPr lang="en-US" dirty="0" smtClean="0"/>
            </a:b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55924" cy="4351338"/>
          </a:xfrm>
        </p:spPr>
        <p:txBody>
          <a:bodyPr/>
          <a:lstStyle/>
          <a:p>
            <a:r>
              <a:rPr lang="en-US" dirty="0" smtClean="0"/>
              <a:t>Held biannually </a:t>
            </a:r>
          </a:p>
          <a:p>
            <a:pPr marL="114300" lvl="1" indent="0">
              <a:buNone/>
            </a:pPr>
            <a:r>
              <a:rPr lang="en-US" dirty="0"/>
              <a:t> </a:t>
            </a:r>
            <a:r>
              <a:rPr lang="en-US" dirty="0" smtClean="0"/>
              <a:t>  (March and September)</a:t>
            </a:r>
          </a:p>
          <a:p>
            <a:r>
              <a:rPr lang="en-US" dirty="0" smtClean="0"/>
              <a:t>Formal published tutorial</a:t>
            </a:r>
          </a:p>
          <a:p>
            <a:r>
              <a:rPr lang="en-US" dirty="0" smtClean="0"/>
              <a:t>Overview presentations</a:t>
            </a:r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975724"/>
              </p:ext>
            </p:extLst>
          </p:nvPr>
        </p:nvGraphicFramePr>
        <p:xfrm>
          <a:off x="628651" y="3597993"/>
          <a:ext cx="3608573" cy="299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63075"/>
            <a:ext cx="4253091" cy="54233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343400"/>
            <a:ext cx="2930201" cy="2201590"/>
          </a:xfrm>
          <a:ln w="38100" cmpd="sng">
            <a:solidFill>
              <a:srgbClr val="000066"/>
            </a:solidFill>
          </a:ln>
        </p:spPr>
      </p:pic>
    </p:spTree>
    <p:extLst>
      <p:ext uri="{BB962C8B-B14F-4D97-AF65-F5344CB8AC3E}">
        <p14:creationId xmlns:p14="http://schemas.microsoft.com/office/powerpoint/2010/main" val="282567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1981200" y="4267200"/>
            <a:ext cx="2286000" cy="2358190"/>
            <a:chOff x="3212433" y="1981200"/>
            <a:chExt cx="4559967" cy="4796590"/>
          </a:xfrm>
        </p:grpSpPr>
        <p:pic>
          <p:nvPicPr>
            <p:cNvPr id="3" name="Picture 2" descr="DEVELOP Global Nodes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10000" y="4876800"/>
              <a:ext cx="3962400" cy="1900990"/>
            </a:xfrm>
            <a:prstGeom prst="rect">
              <a:avLst/>
            </a:prstGeom>
          </p:spPr>
        </p:pic>
        <p:pic>
          <p:nvPicPr>
            <p:cNvPr id="4" name="Content Placeholder 3" descr="2012 Spring Location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2433" y="1981200"/>
              <a:ext cx="4483767" cy="2931486"/>
            </a:xfrm>
            <a:prstGeom prst="rect">
              <a:avLst/>
            </a:prstGeom>
            <a:noFill/>
          </p:spPr>
        </p:pic>
      </p:grpSp>
      <p:pic>
        <p:nvPicPr>
          <p:cNvPr id="6" name="Picture 5" descr="NC CSC logo small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1189720"/>
            <a:ext cx="3657600" cy="2125938"/>
          </a:xfrm>
          <a:prstGeom prst="rect">
            <a:avLst/>
          </a:prstGeom>
        </p:spPr>
      </p:pic>
      <p:pic>
        <p:nvPicPr>
          <p:cNvPr id="8" name="Picture 7" descr="University partners.tiff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"/>
          <a:stretch/>
        </p:blipFill>
        <p:spPr>
          <a:xfrm>
            <a:off x="4419600" y="3050032"/>
            <a:ext cx="4378904" cy="3426968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1981200" y="4876800"/>
            <a:ext cx="8382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SU NREL logo.jpe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843400"/>
            <a:ext cx="1203016" cy="1219200"/>
          </a:xfrm>
          <a:prstGeom prst="rect">
            <a:avLst/>
          </a:prstGeom>
        </p:spPr>
      </p:pic>
      <p:pic>
        <p:nvPicPr>
          <p:cNvPr id="13" name="Picture 12" descr="NYU Poly logo.jpe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843400"/>
            <a:ext cx="1981200" cy="653644"/>
          </a:xfrm>
          <a:prstGeom prst="rect">
            <a:avLst/>
          </a:prstGeom>
        </p:spPr>
      </p:pic>
      <p:pic>
        <p:nvPicPr>
          <p:cNvPr id="15" name="Picture 14" descr="usgs-logo-color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081400"/>
            <a:ext cx="1295400" cy="477756"/>
          </a:xfrm>
          <a:prstGeom prst="rect">
            <a:avLst/>
          </a:prstGeom>
        </p:spPr>
      </p:pic>
      <p:pic>
        <p:nvPicPr>
          <p:cNvPr id="16" name="Picture 15" descr="CSU ram logo.jpe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852800"/>
            <a:ext cx="838200" cy="841942"/>
          </a:xfrm>
          <a:prstGeom prst="rect">
            <a:avLst/>
          </a:prstGeom>
        </p:spPr>
      </p:pic>
      <p:pic>
        <p:nvPicPr>
          <p:cNvPr id="17" name="Picture 16" descr="ames logo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628672"/>
            <a:ext cx="1371600" cy="9527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9521" y="381000"/>
            <a:ext cx="1287679" cy="96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USGS-CSU</a:t>
            </a:r>
          </a:p>
          <a:p>
            <a:pPr>
              <a:lnSpc>
                <a:spcPct val="80000"/>
              </a:lnSpc>
            </a:pPr>
            <a:r>
              <a:rPr lang="en-US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R</a:t>
            </a: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esource for</a:t>
            </a:r>
          </a:p>
          <a:p>
            <a:pPr>
              <a:lnSpc>
                <a:spcPct val="80000"/>
              </a:lnSpc>
            </a:pPr>
            <a:r>
              <a:rPr lang="en-US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A</a:t>
            </a: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dvanced </a:t>
            </a:r>
            <a:b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</a:br>
            <a:r>
              <a:rPr lang="en-US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M</a:t>
            </a:r>
            <a:r>
              <a:rPr lang="en-US" sz="1600" b="1" i="1" dirty="0" smtClean="0">
                <a:solidFill>
                  <a:srgbClr val="2A5E2E"/>
                </a:solidFill>
                <a:latin typeface="Arial Narrow"/>
                <a:cs typeface="Arial Narrow"/>
              </a:rPr>
              <a:t>odeling</a:t>
            </a:r>
            <a:endParaRPr lang="en-US" sz="1600" b="1" i="1" dirty="0">
              <a:solidFill>
                <a:srgbClr val="2A5E2E"/>
              </a:solidFill>
              <a:latin typeface="Arial Narrow"/>
              <a:cs typeface="Arial Narrow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4800" y="228600"/>
            <a:ext cx="7934797" cy="5300723"/>
            <a:chOff x="304800" y="228600"/>
            <a:chExt cx="7934797" cy="5300723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228600"/>
              <a:ext cx="2237587" cy="120032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Catherine </a:t>
              </a:r>
              <a:r>
                <a:rPr lang="en-US" sz="1800" b="0" dirty="0" err="1" smtClean="0">
                  <a:latin typeface="+mn-lt"/>
                </a:rPr>
                <a:t>Jarnevich</a:t>
              </a:r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Tracy Holcombe</a:t>
              </a:r>
            </a:p>
            <a:p>
              <a:r>
                <a:rPr lang="en-US" sz="1800" b="0" dirty="0" smtClean="0">
                  <a:latin typeface="+mn-lt"/>
                </a:rPr>
                <a:t>Colin Talbert</a:t>
              </a:r>
            </a:p>
            <a:p>
              <a:r>
                <a:rPr lang="en-US" sz="1800" b="0" dirty="0" smtClean="0">
                  <a:latin typeface="+mn-lt"/>
                </a:rPr>
                <a:t>Marian Talbert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48000" y="2057400"/>
              <a:ext cx="1673017" cy="147732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Sunil Kumar</a:t>
              </a:r>
            </a:p>
            <a:p>
              <a:r>
                <a:rPr lang="en-US" sz="1800" b="0" dirty="0" smtClean="0">
                  <a:latin typeface="+mn-lt"/>
                </a:rPr>
                <a:t>Cam Aldridge</a:t>
              </a:r>
            </a:p>
            <a:p>
              <a:r>
                <a:rPr lang="en-US" sz="1800" b="0" dirty="0" smtClean="0">
                  <a:latin typeface="+mn-lt"/>
                </a:rPr>
                <a:t>Tom </a:t>
              </a:r>
              <a:r>
                <a:rPr lang="en-US" sz="1800" b="0" dirty="0" err="1" smtClean="0">
                  <a:latin typeface="+mn-lt"/>
                </a:rPr>
                <a:t>Stohlgren</a:t>
              </a:r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Dennis </a:t>
              </a:r>
              <a:r>
                <a:rPr lang="en-US" sz="1800" b="0" dirty="0" err="1" smtClean="0">
                  <a:latin typeface="+mn-lt"/>
                </a:rPr>
                <a:t>Ojima</a:t>
              </a:r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Tom </a:t>
              </a:r>
              <a:r>
                <a:rPr lang="en-US" sz="1800" b="0" dirty="0" err="1" smtClean="0">
                  <a:latin typeface="+mn-lt"/>
                </a:rPr>
                <a:t>Hilinski</a:t>
              </a:r>
              <a:endParaRPr lang="en-US" sz="1800" b="0" dirty="0" smtClean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2209800"/>
              <a:ext cx="1531902" cy="6463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David Koop</a:t>
              </a:r>
            </a:p>
            <a:p>
              <a:r>
                <a:rPr lang="en-US" sz="1800" b="0" dirty="0" smtClean="0">
                  <a:latin typeface="+mn-lt"/>
                </a:rPr>
                <a:t>Claudio Silva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43000" y="3011269"/>
              <a:ext cx="1659942" cy="6463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dirty="0" err="1" smtClean="0">
                  <a:latin typeface="+mn-lt"/>
                </a:rPr>
                <a:t>Petr</a:t>
              </a:r>
              <a:r>
                <a:rPr lang="en-US" sz="1800" b="0" dirty="0" smtClean="0">
                  <a:latin typeface="+mn-lt"/>
                </a:rPr>
                <a:t> </a:t>
              </a:r>
              <a:r>
                <a:rPr lang="en-US" sz="1800" b="0" dirty="0" err="1" smtClean="0">
                  <a:latin typeface="+mn-lt"/>
                </a:rPr>
                <a:t>Votava</a:t>
              </a:r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Rama </a:t>
              </a:r>
              <a:r>
                <a:rPr lang="en-US" sz="1800" b="0" dirty="0" err="1" smtClean="0">
                  <a:latin typeface="+mn-lt"/>
                </a:rPr>
                <a:t>Nemani</a:t>
              </a:r>
              <a:endParaRPr lang="en-US" sz="1800" b="0" dirty="0" smtClean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5400" y="4267200"/>
              <a:ext cx="1697362" cy="36933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Paul Evangelista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0" y="2667000"/>
              <a:ext cx="1762597" cy="286232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28575" cmpd="sng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latin typeface="+mn-lt"/>
                </a:rPr>
                <a:t>Denis </a:t>
              </a:r>
              <a:r>
                <a:rPr lang="en-US" sz="1800" b="0" dirty="0" err="1" smtClean="0">
                  <a:latin typeface="+mn-lt"/>
                </a:rPr>
                <a:t>Ojima</a:t>
              </a:r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Andy Hansen</a:t>
              </a:r>
            </a:p>
            <a:p>
              <a:r>
                <a:rPr lang="en-US" sz="1800" b="0" dirty="0" smtClean="0">
                  <a:latin typeface="+mn-lt"/>
                </a:rPr>
                <a:t>Joe </a:t>
              </a:r>
              <a:r>
                <a:rPr lang="en-US" sz="1800" b="0" dirty="0" err="1" smtClean="0">
                  <a:latin typeface="+mn-lt"/>
                </a:rPr>
                <a:t>Barsugli</a:t>
              </a:r>
              <a:endParaRPr lang="en-US" sz="1800" b="0" dirty="0" smtClean="0">
                <a:latin typeface="+mn-lt"/>
              </a:endParaRPr>
            </a:p>
            <a:p>
              <a:endParaRPr lang="en-US" sz="1800" b="0" dirty="0" smtClean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David Blodgett</a:t>
              </a:r>
              <a:endParaRPr lang="en-US" sz="1800" b="0" dirty="0">
                <a:latin typeface="+mn-lt"/>
              </a:endParaRPr>
            </a:p>
            <a:p>
              <a:r>
                <a:rPr lang="en-US" sz="1800" b="0" dirty="0" smtClean="0">
                  <a:latin typeface="+mn-lt"/>
                </a:rPr>
                <a:t>Emily Fort</a:t>
              </a:r>
            </a:p>
            <a:p>
              <a:r>
                <a:rPr lang="en-US" sz="1800" b="0" dirty="0" smtClean="0">
                  <a:latin typeface="+mn-lt"/>
                </a:rPr>
                <a:t>Robin O’Malley</a:t>
              </a:r>
            </a:p>
            <a:p>
              <a:r>
                <a:rPr lang="en-US" sz="1800" b="0" dirty="0" smtClean="0">
                  <a:latin typeface="+mn-lt"/>
                </a:rPr>
                <a:t>Shawn Carter</a:t>
              </a:r>
            </a:p>
            <a:p>
              <a:r>
                <a:rPr lang="en-US" sz="1800" b="0" dirty="0" smtClean="0">
                  <a:latin typeface="+mn-lt"/>
                </a:rPr>
                <a:t>Doug Beard</a:t>
              </a:r>
            </a:p>
            <a:p>
              <a:endParaRPr lang="en-US" sz="1800" b="0" dirty="0" smtClean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00600" y="144959"/>
            <a:ext cx="4282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Team members</a:t>
            </a:r>
            <a:endParaRPr lang="en-US" sz="4400" b="1" dirty="0">
              <a:latin typeface="+mj-lt"/>
            </a:endParaRPr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8382000" y="6477000"/>
            <a:ext cx="6858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fld id="{B23623AD-994F-4FF0-8EDB-B88BAE65AB37}" type="slidenum">
              <a:rPr lang="en-US" sz="1600" b="0" smtClean="0">
                <a:latin typeface="+mn-lt"/>
              </a:rPr>
              <a:pPr algn="r"/>
              <a:t>2</a:t>
            </a:fld>
            <a:endParaRPr lang="en-US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390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 working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smtClean="0"/>
              <a:t>FY2012-14 included 31 RAM sessions</a:t>
            </a:r>
          </a:p>
          <a:p>
            <a:endParaRPr lang="en-US" sz="2900" dirty="0" smtClean="0"/>
          </a:p>
          <a:p>
            <a:r>
              <a:rPr lang="en-US" sz="2900" dirty="0"/>
              <a:t>Species considered:</a:t>
            </a:r>
          </a:p>
          <a:p>
            <a:pPr lvl="1"/>
            <a:r>
              <a:rPr lang="en-US" sz="2900" dirty="0"/>
              <a:t>Aquatic and terrestrial</a:t>
            </a:r>
          </a:p>
          <a:p>
            <a:pPr lvl="1"/>
            <a:r>
              <a:rPr lang="en-US" sz="2900" dirty="0"/>
              <a:t>Plant, animal, insect</a:t>
            </a:r>
          </a:p>
          <a:p>
            <a:pPr lvl="1"/>
            <a:r>
              <a:rPr lang="en-US" sz="2900" dirty="0"/>
              <a:t>Invasive to Threatened and Endangered</a:t>
            </a:r>
          </a:p>
          <a:p>
            <a:endParaRPr lang="en-US" sz="2900" dirty="0" smtClean="0"/>
          </a:p>
          <a:p>
            <a:r>
              <a:rPr lang="en-US" sz="2900" dirty="0" smtClean="0"/>
              <a:t>Many agency partners</a:t>
            </a:r>
          </a:p>
          <a:p>
            <a:endParaRPr lang="en-US" sz="2900" dirty="0"/>
          </a:p>
          <a:p>
            <a:r>
              <a:rPr lang="en-US" sz="2900" dirty="0" smtClean="0"/>
              <a:t>Considering moving an operational Northern Colorado River drought management webinar to RAM. </a:t>
            </a:r>
          </a:p>
          <a:p>
            <a:endParaRPr lang="en-US" sz="2900" dirty="0" smtClean="0"/>
          </a:p>
          <a:p>
            <a:pPr lvl="1"/>
            <a:endParaRPr lang="en-US" sz="2900" dirty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509114"/>
              </p:ext>
            </p:extLst>
          </p:nvPr>
        </p:nvGraphicFramePr>
        <p:xfrm>
          <a:off x="4648200" y="1371600"/>
          <a:ext cx="4192191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876800" y="54102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0" dirty="0">
                <a:latin typeface="+mj-lt"/>
              </a:rPr>
              <a:t>*Numbers do not include SAHM trainings or software assistance</a:t>
            </a:r>
          </a:p>
        </p:txBody>
      </p:sp>
    </p:spTree>
    <p:extLst>
      <p:ext uri="{BB962C8B-B14F-4D97-AF65-F5344CB8AC3E}">
        <p14:creationId xmlns:p14="http://schemas.microsoft.com/office/powerpoint/2010/main" val="135188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71628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Fort Collins Node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590800"/>
            <a:ext cx="38100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Seven projects have used SAHM and the RAM</a:t>
            </a:r>
          </a:p>
          <a:p>
            <a:pPr lvl="1"/>
            <a:r>
              <a:rPr lang="en-US" dirty="0" smtClean="0"/>
              <a:t>Colorado </a:t>
            </a:r>
            <a:r>
              <a:rPr lang="en-US" dirty="0"/>
              <a:t>Water Resources I and II (Poudre Wetland Mapping)</a:t>
            </a:r>
          </a:p>
          <a:p>
            <a:pPr lvl="1"/>
            <a:r>
              <a:rPr lang="en-US" dirty="0" smtClean="0"/>
              <a:t>Ethiopia </a:t>
            </a:r>
            <a:r>
              <a:rPr lang="en-US" dirty="0"/>
              <a:t>Water Resources (Bale Wetland Mapping)</a:t>
            </a:r>
          </a:p>
          <a:p>
            <a:pPr lvl="1"/>
            <a:r>
              <a:rPr lang="en-US" dirty="0" smtClean="0"/>
              <a:t>Ethiopia </a:t>
            </a:r>
            <a:r>
              <a:rPr lang="en-US" dirty="0"/>
              <a:t>Ecological Forecasting (</a:t>
            </a:r>
            <a:r>
              <a:rPr lang="en-US" dirty="0" err="1" smtClean="0"/>
              <a:t>Prosopis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Alaska </a:t>
            </a:r>
            <a:r>
              <a:rPr lang="en-US" dirty="0"/>
              <a:t>Ecological Forecasting (White Sweet </a:t>
            </a:r>
            <a:r>
              <a:rPr lang="en-US" dirty="0" smtClean="0"/>
              <a:t>Clover)</a:t>
            </a:r>
          </a:p>
          <a:p>
            <a:pPr lvl="1"/>
            <a:r>
              <a:rPr lang="en-US" dirty="0" smtClean="0"/>
              <a:t>Arizona </a:t>
            </a:r>
            <a:r>
              <a:rPr lang="en-US" dirty="0"/>
              <a:t>Ecological Forecasting </a:t>
            </a:r>
            <a:r>
              <a:rPr lang="en-US" dirty="0" smtClean="0"/>
              <a:t>I </a:t>
            </a:r>
            <a:r>
              <a:rPr lang="en-US" dirty="0"/>
              <a:t>and </a:t>
            </a:r>
            <a:r>
              <a:rPr lang="en-US" dirty="0" smtClean="0"/>
              <a:t>II </a:t>
            </a:r>
            <a:r>
              <a:rPr lang="en-US" dirty="0"/>
              <a:t>(Tamarisk)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881466" cy="231459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81000"/>
            <a:ext cx="3234551" cy="227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851" y="2461773"/>
            <a:ext cx="2831690" cy="2034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5400"/>
            <a:ext cx="31369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1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/>
          <a:lstStyle/>
          <a:p>
            <a:r>
              <a:rPr lang="en-US" dirty="0" smtClean="0"/>
              <a:t>USGS National Climate Change and Wildlife Science Center $3M budget increase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76400"/>
            <a:ext cx="6172200" cy="1752600"/>
          </a:xfrm>
        </p:spPr>
        <p:txBody>
          <a:bodyPr/>
          <a:lstStyle/>
          <a:p>
            <a:r>
              <a:rPr lang="en-US" sz="2400" dirty="0">
                <a:effectLst/>
              </a:rPr>
              <a:t> </a:t>
            </a:r>
            <a:r>
              <a:rPr lang="en-US" sz="2400" dirty="0" smtClean="0">
                <a:effectLst/>
              </a:rPr>
              <a:t>“…</a:t>
            </a:r>
            <a:r>
              <a:rPr lang="en-US" sz="2400" dirty="0">
                <a:effectLst/>
              </a:rPr>
              <a:t>The North Central CSC’s </a:t>
            </a:r>
            <a:r>
              <a:rPr lang="en-US" sz="2400" b="1" i="1" dirty="0">
                <a:effectLst/>
              </a:rPr>
              <a:t>visualization tools </a:t>
            </a:r>
            <a:r>
              <a:rPr lang="en-US" sz="2400" dirty="0">
                <a:effectLst/>
              </a:rPr>
              <a:t>would allow the Actionable Science Working Groups to evaluate potential impacts of decision regarding </a:t>
            </a:r>
            <a:r>
              <a:rPr lang="en-US" sz="2400" dirty="0" smtClean="0">
                <a:effectLst/>
              </a:rPr>
              <a:t>drought. 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07A08-1BE2-4FDA-AC77-D97261A36FB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304800" y="32004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342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4572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028700" indent="-28575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2400" b="0" dirty="0" smtClean="0">
                <a:effectLst/>
              </a:rPr>
              <a:t>Finally, the NCWSC/CSC Program would develop an online information management system for </a:t>
            </a:r>
            <a:r>
              <a:rPr lang="en-US" sz="2400" i="1" dirty="0" smtClean="0">
                <a:effectLst/>
              </a:rPr>
              <a:t>data, models, and tools</a:t>
            </a:r>
            <a:r>
              <a:rPr lang="en-US" sz="2400" b="0" i="1" dirty="0" smtClean="0">
                <a:effectLst/>
              </a:rPr>
              <a:t> </a:t>
            </a:r>
            <a:r>
              <a:rPr lang="en-US" sz="2400" b="0" dirty="0" smtClean="0">
                <a:effectLst/>
              </a:rPr>
              <a:t>that will allow managers to use the integrated modeling of drought to explore impacts of numerous decisions…”</a:t>
            </a:r>
            <a:endParaRPr lang="en-US" sz="2400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032" y="3505200"/>
            <a:ext cx="411176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8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000-4264-4260-8E06-5DBD8B18DD1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36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495800"/>
          </a:xfrm>
        </p:spPr>
        <p:txBody>
          <a:bodyPr/>
          <a:lstStyle/>
          <a:p>
            <a:pPr marL="398463" lvl="0" indent="-398463"/>
            <a:r>
              <a:rPr lang="en-US" sz="1400" dirty="0" smtClean="0">
                <a:ea typeface="Times New Roman" pitchFamily="18" charset="0"/>
              </a:rPr>
              <a:t>Published:</a:t>
            </a:r>
          </a:p>
          <a:p>
            <a:pPr marL="398463" lvl="0" indent="-398463"/>
            <a:r>
              <a:rPr lang="en-US" sz="1400" i="1" dirty="0" smtClean="0">
                <a:ea typeface="Times New Roman" pitchFamily="18" charset="0"/>
              </a:rPr>
              <a:t>Morisette </a:t>
            </a:r>
            <a:r>
              <a:rPr lang="en-US" sz="1400" i="1" dirty="0">
                <a:ea typeface="Times New Roman" pitchFamily="18" charset="0"/>
              </a:rPr>
              <a:t>et al., 2013. </a:t>
            </a:r>
            <a:r>
              <a:rPr lang="en-US" sz="1400" i="1" dirty="0" err="1">
                <a:ea typeface="Times New Roman" pitchFamily="18" charset="0"/>
              </a:rPr>
              <a:t>VisTrails</a:t>
            </a:r>
            <a:r>
              <a:rPr lang="en-US" sz="1400" i="1" dirty="0">
                <a:ea typeface="Times New Roman" pitchFamily="18" charset="0"/>
              </a:rPr>
              <a:t> SAHM: visualization and workflow management for species habitat modeling. </a:t>
            </a:r>
            <a:r>
              <a:rPr lang="en-US" sz="1400" i="1" dirty="0" err="1">
                <a:ea typeface="Times New Roman" pitchFamily="18" charset="0"/>
              </a:rPr>
              <a:t>Ecography</a:t>
            </a:r>
            <a:r>
              <a:rPr lang="en-US" sz="1400" i="1" dirty="0">
                <a:ea typeface="Times New Roman" pitchFamily="18" charset="0"/>
              </a:rPr>
              <a:t> 36: 129–135. </a:t>
            </a:r>
            <a:r>
              <a:rPr lang="en-US" sz="1400" i="1" dirty="0" err="1">
                <a:ea typeface="Times New Roman" pitchFamily="18" charset="0"/>
              </a:rPr>
              <a:t>doi</a:t>
            </a:r>
            <a:r>
              <a:rPr lang="en-US" sz="1400" i="1" dirty="0">
                <a:ea typeface="Times New Roman" pitchFamily="18" charset="0"/>
              </a:rPr>
              <a:t>: 10.1111/j.1600-0587.2012.07815.</a:t>
            </a:r>
            <a:r>
              <a:rPr lang="en-US" sz="1400" i="1" dirty="0" smtClean="0">
                <a:ea typeface="Times New Roman" pitchFamily="18" charset="0"/>
              </a:rPr>
              <a:t>x</a:t>
            </a:r>
          </a:p>
          <a:p>
            <a:pPr marL="398463" lvl="0" indent="-398463"/>
            <a:r>
              <a:rPr lang="en-US" sz="1400" i="1" dirty="0">
                <a:ea typeface="Times New Roman" pitchFamily="18" charset="0"/>
              </a:rPr>
              <a:t>Talbert, C., M. Talbert, J. Morisette, D. Koop. 2013. Data Management Challenges in Species Distribution Modeling. IEEE Data Eng. Bull. 36(4)31-40, </a:t>
            </a:r>
            <a:r>
              <a:rPr lang="en-US" sz="1400" i="1" dirty="0">
                <a:ea typeface="Times New Roman" pitchFamily="18" charset="0"/>
                <a:hlinkClick r:id="rId2"/>
              </a:rPr>
              <a:t>http://sites.computer.org/debull/A13dec/p31.</a:t>
            </a:r>
            <a:r>
              <a:rPr lang="en-US" sz="1400" i="1" dirty="0" smtClean="0">
                <a:ea typeface="Times New Roman" pitchFamily="18" charset="0"/>
                <a:hlinkClick r:id="rId2"/>
              </a:rPr>
              <a:t>pdf</a:t>
            </a:r>
            <a:endParaRPr lang="en-US" sz="1400" i="1" dirty="0" smtClean="0">
              <a:ea typeface="Times New Roman" pitchFamily="18" charset="0"/>
            </a:endParaRPr>
          </a:p>
          <a:p>
            <a:pPr marL="398463" indent="-398463"/>
            <a:r>
              <a:rPr lang="en-US" sz="1400" dirty="0" err="1">
                <a:effectLst/>
              </a:rPr>
              <a:t>Jarnevich</a:t>
            </a:r>
            <a:r>
              <a:rPr lang="en-US" sz="1400" dirty="0">
                <a:effectLst/>
              </a:rPr>
              <a:t>, CS, TR Holcombe, EM Bella, ML Carlson, G </a:t>
            </a:r>
            <a:r>
              <a:rPr lang="en-US" sz="1400" dirty="0" err="1">
                <a:effectLst/>
              </a:rPr>
              <a:t>Graziano</a:t>
            </a:r>
            <a:r>
              <a:rPr lang="en-US" sz="1400" dirty="0">
                <a:effectLst/>
              </a:rPr>
              <a:t>, M Lamb, SS </a:t>
            </a:r>
            <a:r>
              <a:rPr lang="en-US" sz="1400" dirty="0" err="1">
                <a:effectLst/>
              </a:rPr>
              <a:t>Seefeldt</a:t>
            </a:r>
            <a:r>
              <a:rPr lang="en-US" sz="1400" dirty="0">
                <a:effectLst/>
              </a:rPr>
              <a:t>, and JT Morisette. Cross-Scale Assessment of Potential Habitat Shifts in a Rapidly Changing Climate. </a:t>
            </a:r>
            <a:r>
              <a:rPr lang="en-US" sz="1400" i="1" dirty="0">
                <a:effectLst/>
              </a:rPr>
              <a:t>Invasive Plant Science and Management</a:t>
            </a:r>
            <a:r>
              <a:rPr lang="en-US" sz="1400" dirty="0">
                <a:effectLst/>
              </a:rPr>
              <a:t> 2014 7:491–502</a:t>
            </a:r>
            <a:r>
              <a:rPr lang="en-US" sz="1400" dirty="0" smtClean="0">
                <a:effectLst/>
              </a:rPr>
              <a:t>.</a:t>
            </a:r>
          </a:p>
          <a:p>
            <a:pPr marL="398463" indent="-398463"/>
            <a:r>
              <a:rPr lang="en-US" sz="1400" dirty="0">
                <a:effectLst/>
              </a:rPr>
              <a:t>Rose, RA, D Byler, JR Eastman,…, JT Morisette, et al., 2014. Ten Ways Remote Sensing Can Contribute to Conservation, </a:t>
            </a:r>
            <a:r>
              <a:rPr lang="en-US" sz="1400" i="1" dirty="0">
                <a:effectLst/>
              </a:rPr>
              <a:t>Conservation Biology</a:t>
            </a:r>
            <a:r>
              <a:rPr lang="en-US" sz="1400" dirty="0">
                <a:effectLst/>
              </a:rPr>
              <a:t>, DOI: 10.1111/cobi.</a:t>
            </a:r>
            <a:r>
              <a:rPr lang="en-US" sz="1400" dirty="0" smtClean="0">
                <a:effectLst/>
              </a:rPr>
              <a:t>12397</a:t>
            </a:r>
          </a:p>
          <a:p>
            <a:pPr marL="398463" indent="-398463"/>
            <a:r>
              <a:rPr lang="en-US" sz="1400" dirty="0" err="1">
                <a:effectLst/>
              </a:rPr>
              <a:t>Jarnevich</a:t>
            </a:r>
            <a:r>
              <a:rPr lang="en-US" sz="1400" dirty="0">
                <a:effectLst/>
              </a:rPr>
              <a:t>, CS, WE </a:t>
            </a:r>
            <a:r>
              <a:rPr lang="en-US" sz="1400" dirty="0" err="1">
                <a:effectLst/>
              </a:rPr>
              <a:t>Esaias</a:t>
            </a:r>
            <a:r>
              <a:rPr lang="en-US" sz="1400" dirty="0">
                <a:effectLst/>
              </a:rPr>
              <a:t>, PL Ma, JT Morisette, JE </a:t>
            </a:r>
            <a:r>
              <a:rPr lang="en-US" sz="1400" dirty="0" err="1">
                <a:effectLst/>
              </a:rPr>
              <a:t>Nickeson</a:t>
            </a:r>
            <a:r>
              <a:rPr lang="en-US" sz="1400" dirty="0">
                <a:effectLst/>
              </a:rPr>
              <a:t>, TJ </a:t>
            </a:r>
            <a:r>
              <a:rPr lang="en-US" sz="1400" dirty="0" err="1">
                <a:effectLst/>
              </a:rPr>
              <a:t>Stohlgren</a:t>
            </a:r>
            <a:r>
              <a:rPr lang="en-US" sz="1400" dirty="0">
                <a:effectLst/>
              </a:rPr>
              <a:t>, TR Holcombe, JM Nightingale, RE Wolfe, B Tan, 2013.  Regional distribution models with lack of proximate predictors: Africanized honeybees expanding north, Diversity and Distributions, DOI: 10.1111/ddi.12143.</a:t>
            </a:r>
          </a:p>
          <a:p>
            <a:endParaRPr lang="en-US" sz="1400" dirty="0" smtClean="0">
              <a:effectLst/>
            </a:endParaRPr>
          </a:p>
          <a:p>
            <a:r>
              <a:rPr lang="en-US" sz="1400" dirty="0" smtClean="0">
                <a:effectLst/>
              </a:rPr>
              <a:t>Submitted:</a:t>
            </a:r>
          </a:p>
          <a:p>
            <a:r>
              <a:rPr lang="en-US" sz="1400" i="1" dirty="0">
                <a:effectLst/>
              </a:rPr>
              <a:t>Using Maximum Topology Matching to Explore Differences in Species Distribution Models, </a:t>
            </a:r>
            <a:r>
              <a:rPr lang="en-US" sz="1400" i="1" dirty="0" err="1">
                <a:effectLst/>
              </a:rPr>
              <a:t>Poco</a:t>
            </a:r>
            <a:r>
              <a:rPr lang="en-US" sz="1400" i="1" dirty="0">
                <a:effectLst/>
              </a:rPr>
              <a:t> et </a:t>
            </a:r>
            <a:r>
              <a:rPr lang="en-US" sz="1400" i="1" dirty="0" smtClean="0">
                <a:effectLst/>
              </a:rPr>
              <a:t>al. </a:t>
            </a:r>
            <a:r>
              <a:rPr lang="en-US" sz="1400" dirty="0" smtClean="0">
                <a:effectLst/>
              </a:rPr>
              <a:t>VIS 2015. </a:t>
            </a:r>
          </a:p>
          <a:p>
            <a:endParaRPr lang="en-US" sz="1400" dirty="0">
              <a:effectLst/>
            </a:endParaRPr>
          </a:p>
          <a:p>
            <a:r>
              <a:rPr lang="en-US" sz="1400" dirty="0" smtClean="0">
                <a:effectLst/>
              </a:rPr>
              <a:t>In prep:</a:t>
            </a:r>
          </a:p>
          <a:p>
            <a:r>
              <a:rPr lang="en-US" sz="1400" i="1" dirty="0">
                <a:effectLst/>
              </a:rPr>
              <a:t>The effects of availability on interpretation in studies without absence </a:t>
            </a:r>
            <a:r>
              <a:rPr lang="en-US" sz="1400" i="1" dirty="0" smtClean="0">
                <a:effectLst/>
              </a:rPr>
              <a:t>data, </a:t>
            </a:r>
            <a:r>
              <a:rPr lang="en-US" sz="1400" i="1" dirty="0" err="1" smtClean="0">
                <a:effectLst/>
              </a:rPr>
              <a:t>Jarnevich</a:t>
            </a:r>
            <a:r>
              <a:rPr lang="en-US" sz="1400" i="1" dirty="0" smtClean="0">
                <a:effectLst/>
              </a:rPr>
              <a:t> et al. </a:t>
            </a:r>
          </a:p>
          <a:p>
            <a:r>
              <a:rPr lang="en-US" sz="1400" i="1" dirty="0" smtClean="0">
                <a:effectLst/>
              </a:rPr>
              <a:t>. </a:t>
            </a:r>
            <a:endParaRPr lang="en-US" sz="1400" i="1" dirty="0"/>
          </a:p>
          <a:p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pPr lvl="0"/>
            <a:endParaRPr lang="en-US" i="1" dirty="0">
              <a:ea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26000-4264-4260-8E06-5DBD8B18DD1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6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Background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Current research themes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Background selection methods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Visualizing response curves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Linking species distribution and simulation modeling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Remote computation of predictor layers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Operational Capacity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Software for Assisted Habitat Modeling (SAHM) training every 6 months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RAM utilization by DOI and other stakeholders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RAM utilization by NASA DEVELOP Central US node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New USGS initiative on Eco-Drought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150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Background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Current research themes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Background selection methods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Visualizing response curves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Linking species distribution and simulation modeling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Remote computation of predictor layers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Operational Capacity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Software for Assisted Habitat Modeling (SAHM) training every 6 months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RAM utilization by DOI and other stakeholders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RAM utilization by NASA DEVELOP Central US node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New USGS initiative on Eco-Drought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545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24819" y="1556564"/>
            <a:ext cx="6757703" cy="5214164"/>
            <a:chOff x="924819" y="1556564"/>
            <a:chExt cx="6757703" cy="5214164"/>
          </a:xfrm>
        </p:grpSpPr>
        <p:pic>
          <p:nvPicPr>
            <p:cNvPr id="4" name="Picture 3" descr="Fig 4 ModelingFigure.tif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4819" y="1556564"/>
              <a:ext cx="6757703" cy="5214164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155373" y="4320605"/>
              <a:ext cx="2986781" cy="2211754"/>
              <a:chOff x="1155373" y="4320605"/>
              <a:chExt cx="2986781" cy="221175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804051" y="4832513"/>
                <a:ext cx="2338103" cy="16998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55373" y="4320605"/>
                <a:ext cx="2902114" cy="5640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539" y="4333631"/>
              <a:ext cx="2513948" cy="1819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222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sz="2800" dirty="0" smtClean="0">
                <a:cs typeface="Garamond"/>
              </a:rPr>
              <a:t>Connecting Climate to Plants and Animals through Ecological Response Modeling</a:t>
            </a:r>
            <a:endParaRPr lang="en-US" sz="2800" dirty="0"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5509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24819" y="1556564"/>
            <a:ext cx="6757703" cy="5214164"/>
            <a:chOff x="924819" y="1556564"/>
            <a:chExt cx="6757703" cy="5214164"/>
          </a:xfrm>
        </p:grpSpPr>
        <p:pic>
          <p:nvPicPr>
            <p:cNvPr id="24" name="Picture 23" descr="Fig 4 ModelingFigure.tif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4819" y="1556564"/>
              <a:ext cx="6757703" cy="5214164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155373" y="4320605"/>
              <a:ext cx="2986781" cy="2211754"/>
              <a:chOff x="1155373" y="4320605"/>
              <a:chExt cx="2986781" cy="221175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04051" y="4832513"/>
                <a:ext cx="2338103" cy="16998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55373" y="4320605"/>
                <a:ext cx="2902114" cy="5640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539" y="4333631"/>
              <a:ext cx="2513948" cy="1819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5" descr="DSC_233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486" y="1219200"/>
            <a:ext cx="3145227" cy="166402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348" y="2285138"/>
            <a:ext cx="984946" cy="122006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7" name="Picture 16" descr="DSC_2330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3784" y="4038600"/>
            <a:ext cx="3665416" cy="218814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2615" y="4763655"/>
            <a:ext cx="1382333" cy="187549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8" name="Picture 17" descr="DSC_2333.JPG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91" y="3976506"/>
            <a:ext cx="1681609" cy="1383253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71" y="1201932"/>
            <a:ext cx="2406560" cy="161160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715" y="1626673"/>
            <a:ext cx="1802900" cy="1820750"/>
          </a:xfrm>
          <a:prstGeom prst="rect">
            <a:avLst/>
          </a:prstGeom>
          <a:ln>
            <a:solidFill>
              <a:srgbClr val="558ED5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4495801"/>
            <a:ext cx="1385229" cy="990600"/>
          </a:xfrm>
          <a:prstGeom prst="rect">
            <a:avLst/>
          </a:prstGeom>
          <a:ln w="19050" cmpd="sng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0" y="5334000"/>
            <a:ext cx="2301113" cy="1219200"/>
          </a:xfrm>
          <a:prstGeom prst="rect">
            <a:avLst/>
          </a:prstGeom>
          <a:ln>
            <a:solidFill>
              <a:srgbClr val="558ED5"/>
            </a:solidFill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Garamond"/>
              </a:rPr>
              <a:t>Connecting Climate to Plants and Animals through Ecological Response Modeling</a:t>
            </a:r>
            <a:endParaRPr lang="en-US" sz="2800" dirty="0"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5611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9775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cs typeface="Garamond"/>
              </a:rPr>
              <a:t>Resource for Advanced Modeling (RAM)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43001"/>
            <a:ext cx="4114800" cy="35052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>
                <a:latin typeface="+mj-lt"/>
                <a:cs typeface="Garamond"/>
              </a:rPr>
              <a:t>Physical collaborative space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>
                <a:latin typeface="+mj-lt"/>
                <a:cs typeface="Garamond"/>
              </a:rPr>
              <a:t>Mini-cluster</a:t>
            </a:r>
          </a:p>
          <a:p>
            <a:pPr marL="800100" lvl="3">
              <a:lnSpc>
                <a:spcPct val="80000"/>
              </a:lnSpc>
            </a:pPr>
            <a:r>
              <a:rPr lang="en-US" dirty="0" smtClean="0">
                <a:latin typeface="+mj-lt"/>
                <a:cs typeface="Garamond"/>
              </a:rPr>
              <a:t>~150 processing nodes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err="1" smtClean="0">
                <a:latin typeface="+mj-lt"/>
                <a:cs typeface="Garamond"/>
              </a:rPr>
              <a:t>VisWall</a:t>
            </a:r>
            <a:r>
              <a:rPr lang="en-US" sz="2400" dirty="0">
                <a:latin typeface="+mj-lt"/>
                <a:cs typeface="Garamond"/>
              </a:rPr>
              <a:t> </a:t>
            </a:r>
            <a:br>
              <a:rPr lang="en-US" sz="2400" dirty="0">
                <a:latin typeface="+mj-lt"/>
                <a:cs typeface="Garamond"/>
              </a:rPr>
            </a:br>
            <a:r>
              <a:rPr lang="en-US" sz="2400" dirty="0">
                <a:latin typeface="+mj-lt"/>
                <a:cs typeface="Garamond"/>
              </a:rPr>
              <a:t> </a:t>
            </a:r>
            <a:r>
              <a:rPr lang="en-US" sz="2400" dirty="0" smtClean="0">
                <a:latin typeface="+mj-lt"/>
                <a:cs typeface="Garamond"/>
              </a:rPr>
              <a:t>  </a:t>
            </a:r>
            <a:r>
              <a:rPr lang="en-US" sz="2000" dirty="0" smtClean="0">
                <a:latin typeface="+mj-lt"/>
                <a:cs typeface="Garamond"/>
              </a:rPr>
              <a:t>24 monitors</a:t>
            </a: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US" sz="2400" dirty="0">
              <a:latin typeface="+mj-lt"/>
              <a:cs typeface="Garamond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US" sz="2400" dirty="0" smtClean="0">
              <a:latin typeface="+mj-lt"/>
              <a:cs typeface="Garamond"/>
            </a:endParaRPr>
          </a:p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US" sz="2400" dirty="0">
              <a:latin typeface="+mj-lt"/>
              <a:cs typeface="Garamond"/>
            </a:endParaRPr>
          </a:p>
        </p:txBody>
      </p:sp>
      <p:pic>
        <p:nvPicPr>
          <p:cNvPr id="4" name="Picture 3" descr="FORT_N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866" y="4801868"/>
            <a:ext cx="2442902" cy="17002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97564" y="6502128"/>
            <a:ext cx="240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Garamond"/>
                <a:cs typeface="Garamond"/>
              </a:rPr>
              <a:t>www.fort.usgs.gov</a:t>
            </a:r>
            <a:r>
              <a:rPr lang="en-US" dirty="0">
                <a:latin typeface="Garamond"/>
                <a:cs typeface="Garamond"/>
              </a:rPr>
              <a:t>/ram/</a:t>
            </a:r>
          </a:p>
        </p:txBody>
      </p:sp>
      <p:pic>
        <p:nvPicPr>
          <p:cNvPr id="8" name="Picture 7" descr="DSC_23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191000"/>
            <a:ext cx="3459281" cy="2306187"/>
          </a:xfrm>
          <a:prstGeom prst="rect">
            <a:avLst/>
          </a:prstGeom>
        </p:spPr>
      </p:pic>
      <p:pic>
        <p:nvPicPr>
          <p:cNvPr id="9" name="Picture 8" descr="DSC_233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681" y="1867935"/>
            <a:ext cx="3952230" cy="26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9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162800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A6A6A6"/>
                </a:solidFill>
              </a:rPr>
              <a:t>Background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Current research themes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Background selection methods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Visualizing response curves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Linking species distribution and simulation modeling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/>
              <a:t>Remote computation of predictor layers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A6A6A6"/>
                </a:solidFill>
              </a:rPr>
              <a:t>Operational Capacity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rgbClr val="A6A6A6"/>
                </a:solidFill>
              </a:rPr>
              <a:t>Software for Assisted Habitat Modeling (SAHM) training every 6 months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rgbClr val="A6A6A6"/>
                </a:solidFill>
              </a:rPr>
              <a:t>RAM utilization by DOI and other stakeholders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rgbClr val="A6A6A6"/>
                </a:solidFill>
              </a:rPr>
              <a:t>RAM utilization by NASA DEVELOP Central US node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 smtClean="0">
                <a:solidFill>
                  <a:srgbClr val="A6A6A6"/>
                </a:solidFill>
              </a:rPr>
              <a:t>New USGS initiative on Eco-Drought</a:t>
            </a:r>
          </a:p>
          <a:p>
            <a:pPr marL="800100" lvl="1" indent="-457200">
              <a:buFont typeface="+mj-lt"/>
              <a:buAutoNum type="alphaL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994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eatGrass three background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3" t="6386" r="-2658" b="20635"/>
          <a:stretch/>
        </p:blipFill>
        <p:spPr>
          <a:xfrm>
            <a:off x="2759878" y="914400"/>
            <a:ext cx="6619980" cy="5497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0" y="4473476"/>
            <a:ext cx="60055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/>
              <a:t>r</a:t>
            </a:r>
            <a:r>
              <a:rPr lang="en-US" b="0" dirty="0" smtClean="0"/>
              <a:t>andom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(</a:t>
            </a:r>
            <a:r>
              <a:rPr lang="en-US" b="0" dirty="0" smtClean="0"/>
              <a:t>across study area)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minimum convex </a:t>
            </a:r>
            <a:r>
              <a:rPr lang="en-US" b="0" dirty="0" smtClean="0"/>
              <a:t>polygon (MCP</a:t>
            </a:r>
            <a:r>
              <a:rPr lang="en-US" b="0" dirty="0" smtClean="0"/>
              <a:t>) </a:t>
            </a:r>
            <a:br>
              <a:rPr lang="en-US" b="0" dirty="0" smtClean="0"/>
            </a:br>
            <a:r>
              <a:rPr lang="en-US" b="0" dirty="0" smtClean="0"/>
              <a:t>(red)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kernel/sample density (KDE</a:t>
            </a:r>
            <a:r>
              <a:rPr lang="en-US" b="0" dirty="0" smtClean="0"/>
              <a:t>)</a:t>
            </a:r>
          </a:p>
          <a:p>
            <a:pPr lvl="1"/>
            <a:r>
              <a:rPr lang="en-US" b="0" dirty="0"/>
              <a:t>c</a:t>
            </a:r>
            <a:r>
              <a:rPr lang="en-US" b="0" dirty="0" smtClean="0"/>
              <a:t>ontinuous (color ramp) or binary (yellow)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838200"/>
          </a:xfrm>
        </p:spPr>
        <p:txBody>
          <a:bodyPr/>
          <a:lstStyle/>
          <a:p>
            <a:r>
              <a:rPr lang="en-US" dirty="0" smtClean="0"/>
              <a:t>Research: Background and Modeling options, Cheat grass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0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00"/>
        </a:dk1>
        <a:lt1>
          <a:srgbClr val="FFFFFF"/>
        </a:lt1>
        <a:dk2>
          <a:srgbClr val="3333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11597</TotalTime>
  <Words>1168</Words>
  <Application>Microsoft Macintosh PowerPoint</Application>
  <PresentationFormat>On-screen Show (4:3)</PresentationFormat>
  <Paragraphs>199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Outline</vt:lpstr>
      <vt:lpstr>Outline</vt:lpstr>
      <vt:lpstr>PowerPoint Presentation</vt:lpstr>
      <vt:lpstr>Connecting Climate to Plants and Animals through Ecological Response Modeling</vt:lpstr>
      <vt:lpstr>Resource for Advanced Modeling (RAM)</vt:lpstr>
      <vt:lpstr>Outline</vt:lpstr>
      <vt:lpstr>Research: Background and Modeling options, Cheat grass example</vt:lpstr>
      <vt:lpstr>Research: Background and Modeling options, Cheat grass example</vt:lpstr>
      <vt:lpstr>PowerPoint Presentation</vt:lpstr>
      <vt:lpstr>Exploring Response Curves</vt:lpstr>
      <vt:lpstr>PowerPoint Presentation</vt:lpstr>
      <vt:lpstr>PowerPoint Presentation</vt:lpstr>
      <vt:lpstr>Research on Visualizing Response Curves</vt:lpstr>
      <vt:lpstr>PowerPoint Presentation</vt:lpstr>
      <vt:lpstr>PowerPoint Presentation</vt:lpstr>
      <vt:lpstr>Outline</vt:lpstr>
      <vt:lpstr>Operational SAHM  training</vt:lpstr>
      <vt:lpstr>RAM working sessions</vt:lpstr>
      <vt:lpstr>Fort Collins Node</vt:lpstr>
      <vt:lpstr>USGS National Climate Change and Wildlife Science Center $3M budget increase</vt:lpstr>
      <vt:lpstr>Thanks!</vt:lpstr>
      <vt:lpstr>Papers</vt:lpstr>
    </vt:vector>
  </TitlesOfParts>
  <Company>NASA Goddard Space Flight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Enhanced Environmental  Data Layers from NASA</dc:title>
  <dc:creator>Jeffrey Morisette</dc:creator>
  <cp:lastModifiedBy>Jeff Morisette</cp:lastModifiedBy>
  <cp:revision>80</cp:revision>
  <cp:lastPrinted>2003-11-12T21:32:02Z</cp:lastPrinted>
  <dcterms:created xsi:type="dcterms:W3CDTF">2008-03-03T05:42:50Z</dcterms:created>
  <dcterms:modified xsi:type="dcterms:W3CDTF">2015-04-23T15:17:35Z</dcterms:modified>
</cp:coreProperties>
</file>